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4"/>
  </p:notesMasterIdLst>
  <p:sldIdLst>
    <p:sldId id="256" r:id="rId2"/>
    <p:sldId id="257" r:id="rId3"/>
    <p:sldId id="398" r:id="rId4"/>
    <p:sldId id="399" r:id="rId5"/>
    <p:sldId id="404" r:id="rId6"/>
    <p:sldId id="405" r:id="rId7"/>
    <p:sldId id="406" r:id="rId8"/>
    <p:sldId id="407" r:id="rId9"/>
    <p:sldId id="408" r:id="rId10"/>
    <p:sldId id="409" r:id="rId11"/>
    <p:sldId id="359" r:id="rId12"/>
    <p:sldId id="395" r:id="rId13"/>
    <p:sldId id="396" r:id="rId14"/>
    <p:sldId id="357" r:id="rId15"/>
    <p:sldId id="362" r:id="rId16"/>
    <p:sldId id="363" r:id="rId17"/>
    <p:sldId id="402" r:id="rId18"/>
    <p:sldId id="372" r:id="rId19"/>
    <p:sldId id="374" r:id="rId20"/>
    <p:sldId id="373" r:id="rId21"/>
    <p:sldId id="401" r:id="rId22"/>
    <p:sldId id="364" r:id="rId23"/>
    <p:sldId id="365" r:id="rId24"/>
    <p:sldId id="366" r:id="rId25"/>
    <p:sldId id="393" r:id="rId26"/>
    <p:sldId id="403" r:id="rId27"/>
    <p:sldId id="376" r:id="rId28"/>
    <p:sldId id="377" r:id="rId29"/>
    <p:sldId id="378" r:id="rId30"/>
    <p:sldId id="400" r:id="rId31"/>
    <p:sldId id="367" r:id="rId32"/>
    <p:sldId id="368" r:id="rId33"/>
    <p:sldId id="370" r:id="rId34"/>
    <p:sldId id="369" r:id="rId35"/>
    <p:sldId id="375" r:id="rId36"/>
    <p:sldId id="371" r:id="rId37"/>
    <p:sldId id="410" r:id="rId38"/>
    <p:sldId id="379" r:id="rId39"/>
    <p:sldId id="397" r:id="rId40"/>
    <p:sldId id="385" r:id="rId41"/>
    <p:sldId id="392" r:id="rId42"/>
    <p:sldId id="380" r:id="rId43"/>
    <p:sldId id="390" r:id="rId44"/>
    <p:sldId id="391" r:id="rId45"/>
    <p:sldId id="381" r:id="rId46"/>
    <p:sldId id="389" r:id="rId47"/>
    <p:sldId id="382" r:id="rId48"/>
    <p:sldId id="386" r:id="rId49"/>
    <p:sldId id="387" r:id="rId50"/>
    <p:sldId id="384" r:id="rId51"/>
    <p:sldId id="388" r:id="rId52"/>
    <p:sldId id="288" r:id="rId53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eale" initials="AR" lastIdx="1" clrIdx="0">
    <p:extLst>
      <p:ext uri="{19B8F6BF-5375-455C-9EA6-DF929625EA0E}">
        <p15:presenceInfo xmlns:p15="http://schemas.microsoft.com/office/powerpoint/2012/main" userId="e36bb89d139391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4B"/>
    <a:srgbClr val="098BB3"/>
    <a:srgbClr val="FFC000"/>
    <a:srgbClr val="E6C980"/>
    <a:srgbClr val="549E39"/>
    <a:srgbClr val="388D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376733C-74A7-46A3-9654-24EBAEB473DA}" type="datetimeFigureOut">
              <a:rPr lang="en-GB" smtClean="0"/>
              <a:t>08/05/2017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7B216D-2C16-4B87-9DE9-87CC7F83CA4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3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B36-435E-467D-A179-9C16F49F3963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4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ECEA-9239-4B41-A7E4-857D36B37B3C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48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D939-F5CF-4702-A2F5-A9FB485F9ED9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8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6538-4339-431E-9E82-B28DBD435FAB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 27</a:t>
            </a:r>
          </a:p>
        </p:txBody>
      </p:sp>
    </p:spTree>
    <p:extLst>
      <p:ext uri="{BB962C8B-B14F-4D97-AF65-F5344CB8AC3E}">
        <p14:creationId xmlns:p14="http://schemas.microsoft.com/office/powerpoint/2010/main" val="39693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D97D-FC35-4464-8BFC-7A184AC5D3E7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9887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EF89-A619-4D33-8397-EB1F6393B638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387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CD15-6BF7-41FB-85BE-9E0477DBE822}" type="datetime1">
              <a:rPr lang="it-IT" smtClean="0"/>
              <a:t>08/05/2017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18319-37B5-44F6-A516-3B12F2B8341C}" type="datetime1">
              <a:rPr lang="it-IT" smtClean="0"/>
              <a:t>08/05/2017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5531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EFAC-69F3-40CF-991D-6243B1C20B15}" type="datetime1">
              <a:rPr lang="it-IT" smtClean="0"/>
              <a:t>08/05/2017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9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F15-AB8A-4C65-8ED0-708E589342AA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79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6448-3B0F-4D4B-96BC-439B8E656ABF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4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0D57-0F55-44DF-BF9D-F3D303985637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1061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bson.edu/Academics/centers/the-lewis-institute/fellows/Pages/gold-steve.asp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www.exits.com/blog/wp-content/uploads/2011/09/Hostopia.gi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490438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Planning the future: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Exit Strategies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3999" y="3988898"/>
            <a:ext cx="9770347" cy="2401853"/>
          </a:xfrm>
        </p:spPr>
        <p:txBody>
          <a:bodyPr>
            <a:normAutofit fontScale="92500" lnSpcReduction="20000"/>
          </a:bodyPr>
          <a:lstStyle/>
          <a:p>
            <a:r>
              <a:rPr lang="en-GB" sz="2900" dirty="0"/>
              <a:t>EIT Digital Master School @</a:t>
            </a:r>
            <a:r>
              <a:rPr lang="en-GB" sz="2900" dirty="0" err="1"/>
              <a:t>Eötvös</a:t>
            </a:r>
            <a:r>
              <a:rPr lang="en-GB" sz="2900" dirty="0"/>
              <a:t> </a:t>
            </a:r>
            <a:r>
              <a:rPr lang="en-GB" sz="2900" dirty="0" err="1"/>
              <a:t>Lorand</a:t>
            </a:r>
            <a:r>
              <a:rPr lang="en-GB" sz="2900" dirty="0"/>
              <a:t> University</a:t>
            </a:r>
          </a:p>
          <a:p>
            <a:r>
              <a:rPr lang="en-GB" sz="2900" b="1" dirty="0">
                <a:solidFill>
                  <a:srgbClr val="002060"/>
                </a:solidFill>
              </a:rPr>
              <a:t>Business Development Lab  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sz="1900" b="1" dirty="0"/>
              <a:t>Inspired by www.exits.com  &amp; </a:t>
            </a:r>
          </a:p>
          <a:p>
            <a:r>
              <a:rPr lang="en-GB" sz="1900" b="1" dirty="0"/>
              <a:t>Chapter 16 “Essential of Entrepreneurship and small business management” Pearson 7</a:t>
            </a:r>
            <a:r>
              <a:rPr lang="en-GB" sz="1900" b="1" baseline="30000" dirty="0"/>
              <a:t>th</a:t>
            </a:r>
            <a:r>
              <a:rPr lang="en-GB" sz="1900" b="1" dirty="0"/>
              <a:t> edition &amp;</a:t>
            </a:r>
          </a:p>
          <a:p>
            <a:r>
              <a:rPr lang="en-GB" sz="1900" b="1" dirty="0" err="1"/>
              <a:t>Deenitchin</a:t>
            </a:r>
            <a:r>
              <a:rPr lang="en-GB" sz="1900" b="1" dirty="0"/>
              <a:t>, </a:t>
            </a:r>
            <a:r>
              <a:rPr lang="en-GB" sz="1900" b="1" dirty="0" err="1"/>
              <a:t>Iassen</a:t>
            </a:r>
            <a:r>
              <a:rPr lang="en-GB" sz="1900" b="1" dirty="0"/>
              <a:t>, and Piotr </a:t>
            </a:r>
            <a:r>
              <a:rPr lang="en-GB" sz="1900" b="1" dirty="0" err="1"/>
              <a:t>Pikul</a:t>
            </a:r>
            <a:r>
              <a:rPr lang="en-GB" sz="1900" b="1" dirty="0"/>
              <a:t>. Entrepreneurship: how to Design Growth and Exit Strategy. MBA </a:t>
            </a:r>
            <a:r>
              <a:rPr lang="en-GB" sz="1900" b="1" dirty="0" err="1"/>
              <a:t>Poznań</a:t>
            </a:r>
            <a:r>
              <a:rPr lang="en-GB" sz="1900" b="1" dirty="0"/>
              <a:t>-Atlanta, 2006.</a:t>
            </a:r>
          </a:p>
          <a:p>
            <a:endParaRPr lang="en-GB" sz="1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Strategy: Stay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10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57" y="3696118"/>
            <a:ext cx="10810875" cy="6096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2" y="1407135"/>
            <a:ext cx="3533775" cy="19335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t="761" b="-1"/>
          <a:stretch/>
        </p:blipFill>
        <p:spPr>
          <a:xfrm>
            <a:off x="648930" y="4381084"/>
            <a:ext cx="11191875" cy="16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r>
              <a:rPr lang="it-IT" b="1" dirty="0">
                <a:solidFill>
                  <a:srgbClr val="002060"/>
                </a:solidFill>
              </a:rPr>
              <a:t> In </a:t>
            </a:r>
            <a:r>
              <a:rPr lang="it-IT" b="1" dirty="0" err="1">
                <a:solidFill>
                  <a:srgbClr val="002060"/>
                </a:solidFill>
              </a:rPr>
              <a:t>details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836638" y="1093371"/>
            <a:ext cx="110857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Management buyout (Insiders)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 err="1"/>
              <a:t>Mergers</a:t>
            </a:r>
            <a:r>
              <a:rPr lang="it-IT" sz="2800" dirty="0"/>
              <a:t> &amp; </a:t>
            </a:r>
            <a:r>
              <a:rPr lang="it-IT" sz="2800" dirty="0" err="1"/>
              <a:t>Acquisitions</a:t>
            </a:r>
            <a:r>
              <a:rPr lang="it-IT" sz="2800" dirty="0"/>
              <a:t> (Outsiders)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Family </a:t>
            </a:r>
            <a:r>
              <a:rPr lang="it-IT" sz="2800" dirty="0" err="1"/>
              <a:t>succession</a:t>
            </a:r>
            <a:r>
              <a:rPr lang="it-IT" sz="2800" dirty="0"/>
              <a:t>/ </a:t>
            </a:r>
            <a:r>
              <a:rPr lang="it-IT" sz="2800" dirty="0" err="1"/>
              <a:t>Friendly</a:t>
            </a:r>
            <a:r>
              <a:rPr lang="it-IT" sz="2800" dirty="0"/>
              <a:t> Sale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 err="1"/>
              <a:t>Initial</a:t>
            </a:r>
            <a:r>
              <a:rPr lang="it-IT" sz="2800" dirty="0"/>
              <a:t> Public </a:t>
            </a:r>
            <a:r>
              <a:rPr lang="it-IT" sz="2800" dirty="0" err="1"/>
              <a:t>Offering</a:t>
            </a:r>
            <a:r>
              <a:rPr lang="it-IT" sz="2800" dirty="0"/>
              <a:t> (IPO)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 err="1"/>
              <a:t>Liquidation</a:t>
            </a:r>
            <a:r>
              <a:rPr lang="it-IT" sz="2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The </a:t>
            </a:r>
            <a:r>
              <a:rPr lang="it-IT" sz="2800" dirty="0" err="1"/>
              <a:t>Lifestyle</a:t>
            </a:r>
            <a:r>
              <a:rPr lang="it-IT" sz="2800" dirty="0"/>
              <a:t> Company/Your cash cow</a:t>
            </a:r>
          </a:p>
        </p:txBody>
      </p:sp>
      <p:pic>
        <p:nvPicPr>
          <p:cNvPr id="15362" name="Picture 2" descr="Startup Exit Strateg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t="6759" r="29868"/>
          <a:stretch/>
        </p:blipFill>
        <p:spPr bwMode="auto">
          <a:xfrm>
            <a:off x="6999759" y="1247087"/>
            <a:ext cx="4847943" cy="44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Risultati immagini per Management buyout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0"/>
            <a:ext cx="1151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5848254" y="3125937"/>
            <a:ext cx="5801829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8000" b="1" dirty="0">
                <a:solidFill>
                  <a:schemeClr val="bg1"/>
                </a:solidFill>
              </a:rPr>
              <a:t>Management buyout </a:t>
            </a:r>
          </a:p>
        </p:txBody>
      </p:sp>
    </p:spTree>
    <p:extLst>
      <p:ext uri="{BB962C8B-B14F-4D97-AF65-F5344CB8AC3E}">
        <p14:creationId xmlns:p14="http://schemas.microsoft.com/office/powerpoint/2010/main" val="206150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13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Management buyout: </a:t>
            </a:r>
            <a:r>
              <a:rPr lang="it-IT" b="1" dirty="0" err="1">
                <a:solidFill>
                  <a:srgbClr val="002060"/>
                </a:solidFill>
              </a:rPr>
              <a:t>Owner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perspective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66456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If you want to see the business continued long consider turning to your employees.</a:t>
            </a:r>
          </a:p>
          <a:p>
            <a:endParaRPr lang="en-US" sz="2800" dirty="0"/>
          </a:p>
          <a:p>
            <a:r>
              <a:rPr lang="en-US" sz="2800" dirty="0"/>
              <a:t>They have determination to make it work.</a:t>
            </a:r>
          </a:p>
          <a:p>
            <a:endParaRPr lang="en-US" sz="2800" dirty="0"/>
          </a:p>
          <a:p>
            <a:r>
              <a:rPr lang="en-US" sz="2800" dirty="0"/>
              <a:t>And they will know: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things are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company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long term goals</a:t>
            </a:r>
          </a:p>
        </p:txBody>
      </p:sp>
      <p:pic>
        <p:nvPicPr>
          <p:cNvPr id="16386" name="Picture 2" descr="Risultati immagini per employ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61" y="2316199"/>
            <a:ext cx="4573733" cy="39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9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isultati immagini per Acqui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46" y="-1348649"/>
            <a:ext cx="12326815" cy="956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1028518" y="2475795"/>
            <a:ext cx="10262460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 err="1">
                <a:solidFill>
                  <a:schemeClr val="bg1"/>
                </a:solidFill>
              </a:rPr>
              <a:t>Mergers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8000" b="1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8000" b="1" dirty="0" err="1">
                <a:solidFill>
                  <a:schemeClr val="bg1"/>
                </a:solidFill>
              </a:rPr>
              <a:t>Acquisitions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8529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15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Mergers</a:t>
            </a:r>
            <a:r>
              <a:rPr lang="it-IT" b="1" dirty="0">
                <a:solidFill>
                  <a:srgbClr val="002060"/>
                </a:solidFill>
              </a:rPr>
              <a:t> &amp; </a:t>
            </a:r>
            <a:r>
              <a:rPr lang="it-IT" b="1" dirty="0" err="1">
                <a:solidFill>
                  <a:srgbClr val="002060"/>
                </a:solidFill>
              </a:rPr>
              <a:t>Acquisitions</a:t>
            </a:r>
            <a:r>
              <a:rPr lang="it-IT" b="1" dirty="0">
                <a:solidFill>
                  <a:srgbClr val="002060"/>
                </a:solidFill>
              </a:rPr>
              <a:t>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471130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means merging with a similar company,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 being bought by a larger company.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Win-win situation: complementary skills, grow their revenue, expand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b="12978"/>
          <a:stretch/>
        </p:blipFill>
        <p:spPr>
          <a:xfrm>
            <a:off x="6162115" y="2184960"/>
            <a:ext cx="4896969" cy="30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5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16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Mergers</a:t>
            </a:r>
            <a:r>
              <a:rPr lang="it-IT" b="1" dirty="0">
                <a:solidFill>
                  <a:srgbClr val="002060"/>
                </a:solidFill>
              </a:rPr>
              <a:t> &amp; </a:t>
            </a:r>
            <a:r>
              <a:rPr lang="it-IT" b="1" dirty="0" err="1">
                <a:solidFill>
                  <a:srgbClr val="002060"/>
                </a:solidFill>
              </a:rPr>
              <a:t>Acquisitions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Owner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perspective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711160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Sells the controlling interest in the business to another party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leave the business gradually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Still assume a smaller role in the daily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May be powerless to prevent changes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3231" t="2446" r="2615" b="1491"/>
          <a:stretch/>
        </p:blipFill>
        <p:spPr>
          <a:xfrm>
            <a:off x="8188569" y="1342222"/>
            <a:ext cx="3587262" cy="50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17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Mergers</a:t>
            </a:r>
            <a:r>
              <a:rPr lang="it-IT" b="1" dirty="0">
                <a:solidFill>
                  <a:srgbClr val="002060"/>
                </a:solidFill>
              </a:rPr>
              <a:t> &amp; </a:t>
            </a:r>
            <a:r>
              <a:rPr lang="it-IT" b="1" dirty="0" err="1">
                <a:solidFill>
                  <a:srgbClr val="002060"/>
                </a:solidFill>
              </a:rPr>
              <a:t>Acquisitions</a:t>
            </a:r>
            <a:r>
              <a:rPr lang="it-IT" b="1" dirty="0">
                <a:solidFill>
                  <a:srgbClr val="002060"/>
                </a:solidFill>
              </a:rPr>
              <a:t>: </a:t>
            </a:r>
            <a:r>
              <a:rPr lang="it-IT" b="1" dirty="0" err="1">
                <a:solidFill>
                  <a:srgbClr val="002060"/>
                </a:solidFill>
              </a:rPr>
              <a:t>Owner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perspective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010922" y="1424910"/>
            <a:ext cx="1042923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you have strategic value they may pay far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bidding war can ratchet your price to the stratosphere</a:t>
            </a:r>
          </a:p>
          <a:p>
            <a:endParaRPr lang="en-US" sz="2800" dirty="0"/>
          </a:p>
          <a:p>
            <a:r>
              <a:rPr lang="en-US" sz="2800" b="1" dirty="0"/>
              <a:t>Cons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May prevent you from becoming attractive to other acquirers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Difficult when cultures and systems clash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Agreements and other strings that can be unpleasant</a:t>
            </a:r>
          </a:p>
        </p:txBody>
      </p:sp>
    </p:spTree>
    <p:extLst>
      <p:ext uri="{BB962C8B-B14F-4D97-AF65-F5344CB8AC3E}">
        <p14:creationId xmlns:p14="http://schemas.microsoft.com/office/powerpoint/2010/main" val="18239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92" y="14719"/>
            <a:ext cx="12543692" cy="6847581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2123930" y="1315669"/>
            <a:ext cx="7296247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 err="1">
                <a:solidFill>
                  <a:schemeClr val="bg1"/>
                </a:solidFill>
              </a:rPr>
              <a:t>Friendly</a:t>
            </a:r>
            <a:r>
              <a:rPr lang="it-IT" sz="8000" b="1" dirty="0">
                <a:solidFill>
                  <a:schemeClr val="bg1"/>
                </a:solidFill>
              </a:rPr>
              <a:t> Sale</a:t>
            </a: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30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19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Friendly</a:t>
            </a:r>
            <a:r>
              <a:rPr lang="it-IT" b="1" dirty="0">
                <a:solidFill>
                  <a:srgbClr val="002060"/>
                </a:solidFill>
              </a:rPr>
              <a:t> Sale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Sell to a friendly individual.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not an M&amp;A: it is not combining two entities into one.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Great way to “cash out”, pay investors, pay yourself.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ideal buyer has more:</a:t>
            </a:r>
          </a:p>
          <a:p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skills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and interest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and chances to scale </a:t>
            </a:r>
          </a:p>
        </p:txBody>
      </p:sp>
    </p:spTree>
    <p:extLst>
      <p:ext uri="{BB962C8B-B14F-4D97-AF65-F5344CB8AC3E}">
        <p14:creationId xmlns:p14="http://schemas.microsoft.com/office/powerpoint/2010/main" val="144029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3407" r="-2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/>
              <a:t>An exit strategy is a way to turn you operation over to another entity or to cease operating altogether.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2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6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20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Friendly</a:t>
            </a:r>
            <a:r>
              <a:rPr lang="it-IT" b="1" dirty="0">
                <a:solidFill>
                  <a:srgbClr val="002060"/>
                </a:solidFill>
              </a:rPr>
              <a:t> Sale: Family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78016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Owner may choose to sell her enterprise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operation is passed from one family member to another.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takes comfort in knowing that his venture will operate in the same way that he conducted the business.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25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21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Friendly</a:t>
            </a:r>
            <a:r>
              <a:rPr lang="it-IT" b="1" dirty="0">
                <a:solidFill>
                  <a:srgbClr val="002060"/>
                </a:solidFill>
              </a:rPr>
              <a:t> Sale: Family &amp; Friends</a:t>
            </a:r>
          </a:p>
        </p:txBody>
      </p:sp>
      <p:sp>
        <p:nvSpPr>
          <p:cNvPr id="8" name="Rettangolo 7"/>
          <p:cNvSpPr/>
          <p:nvPr/>
        </p:nvSpPr>
        <p:spPr>
          <a:xfrm>
            <a:off x="546073" y="1212507"/>
            <a:ext cx="116459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Pros</a:t>
            </a:r>
            <a:endParaRPr lang="en-US" sz="2800" dirty="0"/>
          </a:p>
          <a:p>
            <a:r>
              <a:rPr lang="en-US" sz="2800" dirty="0"/>
              <a:t>You know them. They know you. </a:t>
            </a:r>
          </a:p>
          <a:p>
            <a:endParaRPr lang="en-US" sz="2800" dirty="0"/>
          </a:p>
          <a:p>
            <a:r>
              <a:rPr lang="en-US" sz="2800" dirty="0"/>
              <a:t>Will most likely preserve what's important to you </a:t>
            </a:r>
          </a:p>
          <a:p>
            <a:endParaRPr lang="en-US" sz="2800" b="1" dirty="0"/>
          </a:p>
          <a:p>
            <a:r>
              <a:rPr lang="en-US" sz="2800" b="1" dirty="0"/>
              <a:t>Cons</a:t>
            </a:r>
            <a:endParaRPr lang="en-US" sz="2800" dirty="0"/>
          </a:p>
          <a:p>
            <a:r>
              <a:rPr lang="en-US" sz="2800" dirty="0"/>
              <a:t>You can get so attached that you leave too much money on the table</a:t>
            </a:r>
          </a:p>
          <a:p>
            <a:endParaRPr lang="en-US" sz="2800" dirty="0"/>
          </a:p>
          <a:p>
            <a:r>
              <a:rPr lang="en-US" sz="2800" dirty="0"/>
              <a:t>Can tear the company apart with jealousies </a:t>
            </a:r>
          </a:p>
          <a:p>
            <a:endParaRPr lang="en-US" sz="2800" dirty="0"/>
          </a:p>
          <a:p>
            <a:r>
              <a:rPr lang="en-US" sz="2800" dirty="0"/>
              <a:t>Can tear private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07706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"/>
            <a:ext cx="12192000" cy="683757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22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608038" y="2748705"/>
            <a:ext cx="10262460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 err="1">
                <a:solidFill>
                  <a:schemeClr val="bg1"/>
                </a:solidFill>
              </a:rPr>
              <a:t>Initial</a:t>
            </a:r>
            <a:r>
              <a:rPr lang="it-IT" sz="8000" b="1" dirty="0">
                <a:solidFill>
                  <a:schemeClr val="bg1"/>
                </a:solidFill>
              </a:rPr>
              <a:t> Public </a:t>
            </a:r>
            <a:r>
              <a:rPr lang="it-IT" sz="8000" b="1" dirty="0" err="1">
                <a:solidFill>
                  <a:schemeClr val="bg1"/>
                </a:solidFill>
              </a:rPr>
              <a:t>Offering</a:t>
            </a:r>
            <a:r>
              <a:rPr lang="it-IT" sz="8000" b="1" dirty="0">
                <a:solidFill>
                  <a:schemeClr val="bg1"/>
                </a:solidFill>
              </a:rPr>
              <a:t> (IPO)</a:t>
            </a:r>
          </a:p>
        </p:txBody>
      </p:sp>
    </p:spTree>
    <p:extLst>
      <p:ext uri="{BB962C8B-B14F-4D97-AF65-F5344CB8AC3E}">
        <p14:creationId xmlns:p14="http://schemas.microsoft.com/office/powerpoint/2010/main" val="404383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23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Initial</a:t>
            </a:r>
            <a:r>
              <a:rPr lang="it-IT" b="1" dirty="0">
                <a:solidFill>
                  <a:srgbClr val="002060"/>
                </a:solidFill>
              </a:rPr>
              <a:t> Public </a:t>
            </a:r>
            <a:r>
              <a:rPr lang="it-IT" b="1" dirty="0" err="1">
                <a:solidFill>
                  <a:srgbClr val="002060"/>
                </a:solidFill>
              </a:rPr>
              <a:t>Offering</a:t>
            </a:r>
            <a:r>
              <a:rPr lang="it-IT" b="1" dirty="0">
                <a:solidFill>
                  <a:srgbClr val="002060"/>
                </a:solidFill>
              </a:rPr>
              <a:t> (IPO):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privately-owned business decides to sell shares of stock to the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highly profitable for the entrepreneur and investors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generate a large amount of revenue in a short period of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a rare occurrence,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2010, 7000 publicly-held companies in the United States.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131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24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60674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quick way to riches, but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IPO rate has declined every year until 2010, now at about 15%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Tough for startups these days: Shareholders are demanding, and liability concerns are high.</a:t>
            </a:r>
            <a:endParaRPr lang="en-GB" sz="2800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Initial</a:t>
            </a:r>
            <a:r>
              <a:rPr lang="it-IT" b="1" dirty="0">
                <a:solidFill>
                  <a:srgbClr val="002060"/>
                </a:solidFill>
              </a:rPr>
              <a:t> Public </a:t>
            </a:r>
            <a:r>
              <a:rPr lang="it-IT" b="1" dirty="0" err="1">
                <a:solidFill>
                  <a:srgbClr val="002060"/>
                </a:solidFill>
              </a:rPr>
              <a:t>Offering</a:t>
            </a:r>
            <a:r>
              <a:rPr lang="it-IT" b="1" dirty="0">
                <a:solidFill>
                  <a:srgbClr val="002060"/>
                </a:solidFill>
              </a:rPr>
              <a:t> (IPO):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507596"/>
            <a:ext cx="5048649" cy="3789485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6116516" y="649064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https://www.quandl.com/data/RITTER/US_IPO_STATS-Historical-US-IPO-Statistics</a:t>
            </a:r>
          </a:p>
        </p:txBody>
      </p:sp>
    </p:spTree>
    <p:extLst>
      <p:ext uri="{BB962C8B-B14F-4D97-AF65-F5344CB8AC3E}">
        <p14:creationId xmlns:p14="http://schemas.microsoft.com/office/powerpoint/2010/main" val="116629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25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 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Initial</a:t>
            </a:r>
            <a:r>
              <a:rPr lang="it-IT" b="1" dirty="0">
                <a:solidFill>
                  <a:srgbClr val="002060"/>
                </a:solidFill>
              </a:rPr>
              <a:t> Public </a:t>
            </a:r>
            <a:r>
              <a:rPr lang="it-IT" b="1" dirty="0" err="1">
                <a:solidFill>
                  <a:srgbClr val="002060"/>
                </a:solidFill>
              </a:rPr>
              <a:t>Offering</a:t>
            </a:r>
            <a:r>
              <a:rPr lang="it-IT" b="1" dirty="0">
                <a:solidFill>
                  <a:srgbClr val="002060"/>
                </a:solidFill>
              </a:rPr>
              <a:t> (IPO):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1574247"/>
            <a:ext cx="87447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 long time the NASDAQ and Wall Street have been the main markets for European startups.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 </a:t>
            </a:r>
            <a:r>
              <a:rPr lang="en-US" sz="2800" dirty="0" err="1"/>
              <a:t>eDreams</a:t>
            </a:r>
            <a:r>
              <a:rPr lang="en-US" sz="2800" dirty="0"/>
              <a:t> </a:t>
            </a:r>
            <a:r>
              <a:rPr lang="en-US" sz="2800" dirty="0" err="1"/>
              <a:t>Odigeo</a:t>
            </a:r>
            <a:r>
              <a:rPr lang="en-US" sz="2800" dirty="0"/>
              <a:t>, </a:t>
            </a:r>
            <a:r>
              <a:rPr lang="en-US" sz="2800" dirty="0" err="1"/>
              <a:t>Zalando</a:t>
            </a:r>
            <a:r>
              <a:rPr lang="en-US" sz="2800" dirty="0"/>
              <a:t>, or Rocket Internet have chosen the Madrid, Frankfurt or London stock exchanges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and more companies are taking longer to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more capital available in the startup market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90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26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 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Initial</a:t>
            </a:r>
            <a:r>
              <a:rPr lang="it-IT" b="1" dirty="0">
                <a:solidFill>
                  <a:srgbClr val="002060"/>
                </a:solidFill>
              </a:rPr>
              <a:t> Public </a:t>
            </a:r>
            <a:r>
              <a:rPr lang="it-IT" b="1" dirty="0" err="1">
                <a:solidFill>
                  <a:srgbClr val="002060"/>
                </a:solidFill>
              </a:rPr>
              <a:t>Offering</a:t>
            </a:r>
            <a:r>
              <a:rPr lang="it-IT" b="1" dirty="0">
                <a:solidFill>
                  <a:srgbClr val="002060"/>
                </a:solidFill>
              </a:rPr>
              <a:t> (IPO):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0" y="1574247"/>
            <a:ext cx="96563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You'll be on the cover of </a:t>
            </a:r>
            <a:r>
              <a:rPr lang="en-US" sz="2800" i="1" dirty="0"/>
              <a:t>Newsweek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stock will be worth in the tens of millions of dollars.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VCs will finally stop bugging you </a:t>
            </a:r>
          </a:p>
          <a:p>
            <a:endParaRPr lang="en-US" sz="2800" b="1" dirty="0"/>
          </a:p>
          <a:p>
            <a:r>
              <a:rPr lang="en-US" sz="2800" b="1" dirty="0"/>
              <a:t>Cons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a very few number have this option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need financial and accounting rigor from day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Will require a reorganization before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You'll spend your time selling the company, not running it.</a:t>
            </a:r>
          </a:p>
        </p:txBody>
      </p:sp>
    </p:spTree>
    <p:extLst>
      <p:ext uri="{BB962C8B-B14F-4D97-AF65-F5344CB8AC3E}">
        <p14:creationId xmlns:p14="http://schemas.microsoft.com/office/powerpoint/2010/main" val="2675158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isultati immagini per Liqu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221" y="-1373069"/>
            <a:ext cx="12318023" cy="82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27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1091340" y="-979234"/>
            <a:ext cx="10262460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 err="1">
                <a:solidFill>
                  <a:schemeClr val="bg1"/>
                </a:solidFill>
              </a:rPr>
              <a:t>Liquidation</a:t>
            </a:r>
            <a:endParaRPr lang="it-IT" sz="8000" b="1" dirty="0">
              <a:solidFill>
                <a:schemeClr val="bg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9966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28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Liquidation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Businesses that are struggling to survive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ex."going</a:t>
            </a:r>
            <a:r>
              <a:rPr lang="en-US" sz="2800" dirty="0"/>
              <a:t> out of business sale."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marks down the prices of its inventory to sell it quickly.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Any proceeds are used to pay off creditors, and shareholders </a:t>
            </a:r>
          </a:p>
        </p:txBody>
      </p:sp>
    </p:spTree>
    <p:extLst>
      <p:ext uri="{BB962C8B-B14F-4D97-AF65-F5344CB8AC3E}">
        <p14:creationId xmlns:p14="http://schemas.microsoft.com/office/powerpoint/2010/main" val="355075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29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Liquidation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and close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7076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often-overlooked exit strategy: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Simply to shutdown and liquidate.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Good in case of natural catastrophe, or the market you counted on could implode.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 rules up front so you don’t end up going down with the ship.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4015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9365" y="1512050"/>
            <a:ext cx="10042516" cy="47581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/>
              <a:t>“Exit strategies are all laughable. The most common exit for young entrepreneurs is no exit at all, but rather </a:t>
            </a:r>
            <a:r>
              <a:rPr lang="en-US" sz="3600" b="1" dirty="0"/>
              <a:t>failure or bankruptcy </a:t>
            </a:r>
            <a:r>
              <a:rPr lang="en-US" sz="3600" dirty="0"/>
              <a:t>or liquidation. Given that’s the most high-probability exit scenario, it’s what they should focus on avoiding. The second most likely scenario is to </a:t>
            </a:r>
            <a:r>
              <a:rPr lang="en-US" sz="3600" b="1" dirty="0"/>
              <a:t>continue to run </a:t>
            </a:r>
            <a:r>
              <a:rPr lang="en-US" sz="3600" dirty="0"/>
              <a:t>the business. The third most likely exit is an </a:t>
            </a:r>
            <a:r>
              <a:rPr lang="en-US" sz="3600" b="1" dirty="0"/>
              <a:t>acquisition</a:t>
            </a:r>
            <a:r>
              <a:rPr lang="en-US" sz="3600" dirty="0"/>
              <a:t>. Going on to an IPO is a one-in-a-million shot for today’s typical entrepreneur.”</a:t>
            </a:r>
            <a:r>
              <a:rPr lang="en-US" sz="1050" dirty="0"/>
              <a:t> </a:t>
            </a:r>
            <a:r>
              <a:rPr lang="en-US" sz="1050" u="sng" dirty="0">
                <a:hlinkClick r:id="rId2"/>
              </a:rPr>
              <a:t>Steven Gold</a:t>
            </a:r>
            <a:endParaRPr lang="en-US" sz="4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3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305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30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Liquidation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and close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924561" y="1209467"/>
            <a:ext cx="107076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There's no negotiations involved.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There's no worrying about transfer of control.</a:t>
            </a:r>
          </a:p>
          <a:p>
            <a:endParaRPr lang="en-US" sz="2800" dirty="0"/>
          </a:p>
          <a:p>
            <a:r>
              <a:rPr lang="en-US" sz="2800" b="1" dirty="0"/>
              <a:t>Cons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real; it's a waste!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clients, your reputation, and your business relationships may be very valuable, and liquidation just destroys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 shareholders may be less than thrilled</a:t>
            </a:r>
          </a:p>
        </p:txBody>
      </p:sp>
    </p:spTree>
    <p:extLst>
      <p:ext uri="{BB962C8B-B14F-4D97-AF65-F5344CB8AC3E}">
        <p14:creationId xmlns:p14="http://schemas.microsoft.com/office/powerpoint/2010/main" val="335062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sultati immagini per Life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45" y="-422032"/>
            <a:ext cx="12467492" cy="82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31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2337297" y="-243275"/>
            <a:ext cx="7296247" cy="4245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>
                <a:solidFill>
                  <a:schemeClr val="bg1"/>
                </a:solidFill>
              </a:rPr>
              <a:t>The </a:t>
            </a:r>
            <a:r>
              <a:rPr lang="it-IT" sz="8000" b="1" dirty="0" err="1">
                <a:solidFill>
                  <a:schemeClr val="bg1"/>
                </a:solidFill>
              </a:rPr>
              <a:t>Lifestyle</a:t>
            </a:r>
            <a:r>
              <a:rPr lang="it-IT" sz="8000" b="1" dirty="0">
                <a:solidFill>
                  <a:schemeClr val="bg1"/>
                </a:solidFill>
              </a:rPr>
              <a:t> Company</a:t>
            </a: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09086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32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The </a:t>
            </a:r>
            <a:r>
              <a:rPr lang="it-IT" b="1" dirty="0" err="1">
                <a:solidFill>
                  <a:srgbClr val="002060"/>
                </a:solidFill>
              </a:rPr>
              <a:t>Lifestyle</a:t>
            </a:r>
            <a:r>
              <a:rPr lang="it-IT" b="1" dirty="0">
                <a:solidFill>
                  <a:srgbClr val="002060"/>
                </a:solidFill>
              </a:rPr>
              <a:t> Company</a:t>
            </a:r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103295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as much money as possible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without planning for future expansion.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profits go directly into owner pocket instead of being put back into the business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private and small in scale,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the owner dissolves the operation when it no longer is profitable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Ex. a business consulting firm.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095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isultati immagini per cash c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64294"/>
            <a:ext cx="12696092" cy="714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>
                <a:solidFill>
                  <a:schemeClr val="bg1"/>
                </a:solidFill>
              </a:rPr>
              <a:t>33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924561" y="1617955"/>
            <a:ext cx="62992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sz="2800" dirty="0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2337297" y="141933"/>
            <a:ext cx="7296247" cy="1220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000" b="1" dirty="0">
                <a:solidFill>
                  <a:schemeClr val="bg1"/>
                </a:solidFill>
              </a:rPr>
              <a:t>Cash Cow</a:t>
            </a:r>
          </a:p>
        </p:txBody>
      </p:sp>
      <p:sp>
        <p:nvSpPr>
          <p:cNvPr id="8" name="Rettangolo 7"/>
          <p:cNvSpPr/>
          <p:nvPr/>
        </p:nvSpPr>
        <p:spPr>
          <a:xfrm>
            <a:off x="2337297" y="5336480"/>
            <a:ext cx="764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dirty="0"/>
              <a:t>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32291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34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Do </a:t>
            </a:r>
            <a:r>
              <a:rPr lang="it-IT" b="1" dirty="0" err="1">
                <a:solidFill>
                  <a:srgbClr val="002060"/>
                </a:solidFill>
              </a:rPr>
              <a:t>you</a:t>
            </a:r>
            <a:r>
              <a:rPr lang="it-IT" b="1" dirty="0">
                <a:solidFill>
                  <a:srgbClr val="002060"/>
                </a:solidFill>
              </a:rPr>
              <a:t> know </a:t>
            </a:r>
            <a:r>
              <a:rPr lang="it-IT" b="1" dirty="0" err="1">
                <a:solidFill>
                  <a:srgbClr val="002060"/>
                </a:solidFill>
              </a:rPr>
              <a:t>this</a:t>
            </a:r>
            <a:r>
              <a:rPr lang="it-IT" b="1" dirty="0">
                <a:solidFill>
                  <a:srgbClr val="002060"/>
                </a:solidFill>
              </a:rPr>
              <a:t> one?</a:t>
            </a:r>
          </a:p>
        </p:txBody>
      </p:sp>
      <p:pic>
        <p:nvPicPr>
          <p:cNvPr id="1026" name="Picture 2" descr="Risultati immagini per cash cow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1" y="1223911"/>
            <a:ext cx="6362217" cy="540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321641" y="1705679"/>
            <a:ext cx="31705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 Boston Consulting Group </a:t>
            </a:r>
          </a:p>
          <a:p>
            <a:r>
              <a:rPr lang="en-US" sz="3200" dirty="0"/>
              <a:t>analysis, portfolio diagram</a:t>
            </a:r>
          </a:p>
        </p:txBody>
      </p:sp>
    </p:spTree>
    <p:extLst>
      <p:ext uri="{BB962C8B-B14F-4D97-AF65-F5344CB8AC3E}">
        <p14:creationId xmlns:p14="http://schemas.microsoft.com/office/powerpoint/2010/main" val="2747991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35</a:t>
            </a:fld>
            <a:endParaRPr lang="it-IT"/>
          </a:p>
        </p:txBody>
      </p:sp>
      <p:pic>
        <p:nvPicPr>
          <p:cNvPr id="2050" name="Picture 2" descr="https://upload.wikimedia.org/wikipedia/commons/thumb/7/76/Folio_Plot_BCG_Matrix_Example.png/1024px-Folio_Plot_BCG_Matrix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0"/>
            <a:ext cx="679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6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36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44915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stable, secure marketplace,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steady revenue stream, pay off investors,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 it your cash cow!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Cash Cow Business</a:t>
            </a:r>
          </a:p>
        </p:txBody>
      </p:sp>
      <p:pic>
        <p:nvPicPr>
          <p:cNvPr id="20482" name="Picture 2" descr="'Yeah, I've been lucky. My business is pretty darned recession-proof.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832" y="1325563"/>
            <a:ext cx="474198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79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37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924561" y="1574247"/>
            <a:ext cx="74055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someone you trust to run it for you, while you use the remaining cash to develop your next great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You retain ownership and enjoy the annuity.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cash cows seem to need constant feeding to stay healthy!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002060"/>
                </a:solidFill>
              </a:rPr>
              <a:t>Cash Cow: How and </a:t>
            </a:r>
            <a:r>
              <a:rPr lang="it-IT" b="1" dirty="0" err="1">
                <a:solidFill>
                  <a:srgbClr val="002060"/>
                </a:solidFill>
              </a:rPr>
              <a:t>Why</a:t>
            </a:r>
            <a:endParaRPr lang="it-IT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4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38</a:t>
            </a:fld>
            <a:endParaRPr lang="it-IT"/>
          </a:p>
        </p:txBody>
      </p:sp>
      <p:pic>
        <p:nvPicPr>
          <p:cNvPr id="8198" name="Picture 6" descr="Risultati immagini per escape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1"/>
            <a:ext cx="12192000" cy="715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8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39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Start-UP</a:t>
            </a:r>
            <a:r>
              <a:rPr lang="it-IT" b="1" dirty="0">
                <a:solidFill>
                  <a:srgbClr val="002060"/>
                </a:solidFill>
              </a:rPr>
              <a:t> Life </a:t>
            </a:r>
            <a:r>
              <a:rPr lang="it-IT" b="1" dirty="0" err="1">
                <a:solidFill>
                  <a:srgbClr val="002060"/>
                </a:solidFill>
              </a:rPr>
              <a:t>Cycle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8194" name="Picture 2" descr="Risultati immagini per startup life 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9714" r="2284" b="2536"/>
          <a:stretch/>
        </p:blipFill>
        <p:spPr bwMode="auto">
          <a:xfrm>
            <a:off x="627715" y="1004420"/>
            <a:ext cx="7329323" cy="54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924561" y="643739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http://businessincubatorsindia.blogspot.hu/2012/04/business-incubators-how-they-help-start.html</a:t>
            </a:r>
          </a:p>
        </p:txBody>
      </p:sp>
    </p:spTree>
    <p:extLst>
      <p:ext uri="{BB962C8B-B14F-4D97-AF65-F5344CB8AC3E}">
        <p14:creationId xmlns:p14="http://schemas.microsoft.com/office/powerpoint/2010/main" val="99875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9365" y="1512050"/>
            <a:ext cx="10042516" cy="47581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Beginning with the end in mind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Entrepreneurs need to acknowledge that no 100% predictable exit strategy exists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Still  every fast-growing entrepreneur needs to define early on what his or her exit strategy will look like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4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71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40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1659963"/>
            <a:ext cx="92217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1. Friends and Family Financing</a:t>
            </a:r>
          </a:p>
          <a:p>
            <a:endParaRPr lang="en-GB" sz="2800" dirty="0"/>
          </a:p>
          <a:p>
            <a:r>
              <a:rPr lang="en-GB" sz="2800" dirty="0"/>
              <a:t>2. No Exit at all!</a:t>
            </a:r>
          </a:p>
          <a:p>
            <a:endParaRPr lang="en-GB" sz="2800" dirty="0"/>
          </a:p>
          <a:p>
            <a:r>
              <a:rPr lang="en-US" sz="2800" dirty="0"/>
              <a:t>These companies have excellent cash flows and the founders have no interest in an exit.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</p:txBody>
      </p:sp>
      <p:sp>
        <p:nvSpPr>
          <p:cNvPr id="3" name="Rettangolo 2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</p:spTree>
    <p:extLst>
      <p:ext uri="{BB962C8B-B14F-4D97-AF65-F5344CB8AC3E}">
        <p14:creationId xmlns:p14="http://schemas.microsoft.com/office/powerpoint/2010/main" val="1015099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41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24607" y="1637437"/>
            <a:ext cx="60417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PlentyOfFish</a:t>
            </a:r>
            <a:r>
              <a:rPr lang="en-US" sz="2800" dirty="0"/>
              <a:t> (POF) is an online dating service that generates revenue through advertising and premium memberships.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Freemium services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Who has 'liked' a member Tinder-like,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 whether a message has been read and/or deleted.</a:t>
            </a:r>
          </a:p>
        </p:txBody>
      </p:sp>
      <p:sp>
        <p:nvSpPr>
          <p:cNvPr id="3" name="Rettangolo 2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96" y="2088932"/>
            <a:ext cx="4354012" cy="19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2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42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24606" y="1637437"/>
            <a:ext cx="87864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 Friends and Family Financing</a:t>
            </a:r>
          </a:p>
          <a:p>
            <a:endParaRPr lang="en-US" sz="2800" dirty="0"/>
          </a:p>
          <a:p>
            <a:r>
              <a:rPr lang="en-US" sz="2800" dirty="0"/>
              <a:t>2. Exit</a:t>
            </a:r>
          </a:p>
          <a:p>
            <a:endParaRPr lang="en-US" sz="2800" dirty="0"/>
          </a:p>
          <a:p>
            <a:r>
              <a:rPr lang="en-US" sz="2800" dirty="0"/>
              <a:t>These companies were very successfully sold even before they received angel investment. Milking the cow! </a:t>
            </a:r>
          </a:p>
          <a:p>
            <a:endParaRPr lang="en-US" sz="2800" dirty="0"/>
          </a:p>
          <a:p>
            <a:r>
              <a:rPr lang="en-US" sz="2800" dirty="0"/>
              <a:t>- Flickr</a:t>
            </a:r>
          </a:p>
          <a:p>
            <a:r>
              <a:rPr lang="en-US" sz="2800" dirty="0"/>
              <a:t>- Club Penguin</a:t>
            </a:r>
            <a:endParaRPr lang="en-GB" sz="28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</p:spTree>
    <p:extLst>
      <p:ext uri="{BB962C8B-B14F-4D97-AF65-F5344CB8AC3E}">
        <p14:creationId xmlns:p14="http://schemas.microsoft.com/office/powerpoint/2010/main" val="145719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43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2111313"/>
            <a:ext cx="104292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Stuart Butterfield was trying hard to raise some angel money for his multiplayer online game called the Game </a:t>
            </a:r>
            <a:r>
              <a:rPr lang="en-US" sz="2800" dirty="0" err="1"/>
              <a:t>Neverending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Selling Flickr to Yahoo for $30 million. </a:t>
            </a:r>
          </a:p>
          <a:p>
            <a:endParaRPr lang="en-US" sz="2800" dirty="0"/>
          </a:p>
          <a:p>
            <a:r>
              <a:rPr lang="en-US" sz="2800" dirty="0"/>
              <a:t>No other investor understood his game either; so, in a fit of despondency one weekend he decided to build a photo-sharing app instead and sell it.</a:t>
            </a:r>
            <a:endParaRPr lang="en-GB" sz="40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pic>
        <p:nvPicPr>
          <p:cNvPr id="13316" name="Picture 4" descr="Risultati immagini per flick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9" y="1380984"/>
            <a:ext cx="2223635" cy="6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219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44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8180" y="975402"/>
            <a:ext cx="107698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Club Penguin</a:t>
            </a:r>
            <a:r>
              <a:rPr lang="en-US" sz="2800" dirty="0"/>
              <a:t>  </a:t>
            </a:r>
          </a:p>
          <a:p>
            <a:endParaRPr lang="en-US" sz="2800" dirty="0"/>
          </a:p>
          <a:p>
            <a:r>
              <a:rPr lang="en-US" sz="2800" dirty="0"/>
              <a:t>An online world for 6 to 14 year </a:t>
            </a:r>
            <a:r>
              <a:rPr lang="en-US" sz="2800" dirty="0" err="1"/>
              <a:t>olds</a:t>
            </a:r>
            <a:r>
              <a:rPr lang="en-US" sz="2800" dirty="0"/>
              <a:t> created in 2005. </a:t>
            </a:r>
          </a:p>
          <a:p>
            <a:endParaRPr lang="en-US" sz="2800" dirty="0"/>
          </a:p>
          <a:p>
            <a:r>
              <a:rPr lang="en-US" sz="2800" dirty="0"/>
              <a:t>Founded in October 2005 and was sold to Disney in August 2007 for $700 million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three founders were the only shareholders; there were no investors in the company.</a:t>
            </a:r>
            <a:endParaRPr lang="en-GB" sz="40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pic>
        <p:nvPicPr>
          <p:cNvPr id="14338" name="Picture 2" descr="Risultati immagini per club pengu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38" y="460194"/>
            <a:ext cx="4000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285" y="3176004"/>
            <a:ext cx="2159876" cy="12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92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45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24607" y="1637437"/>
            <a:ext cx="99825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 Friends and Family Financing</a:t>
            </a:r>
          </a:p>
          <a:p>
            <a:endParaRPr lang="en-US" sz="2800" dirty="0"/>
          </a:p>
          <a:p>
            <a:r>
              <a:rPr lang="en-US" sz="2800" dirty="0"/>
              <a:t>2. Angels</a:t>
            </a:r>
          </a:p>
          <a:p>
            <a:endParaRPr lang="en-US" sz="2800" dirty="0"/>
          </a:p>
          <a:p>
            <a:r>
              <a:rPr lang="en-US" sz="2800" dirty="0"/>
              <a:t>3. Exit</a:t>
            </a:r>
          </a:p>
          <a:p>
            <a:endParaRPr lang="en-US" sz="2800" dirty="0"/>
          </a:p>
          <a:p>
            <a:r>
              <a:rPr lang="en-US" sz="2800" dirty="0"/>
              <a:t>- Brightside: http://www.exits.com/blog/case-study-the-brightside-exit/</a:t>
            </a:r>
            <a:endParaRPr lang="en-GB" sz="28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</p:spTree>
    <p:extLst>
      <p:ext uri="{BB962C8B-B14F-4D97-AF65-F5344CB8AC3E}">
        <p14:creationId xmlns:p14="http://schemas.microsoft.com/office/powerpoint/2010/main" val="1647473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46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1458483"/>
            <a:ext cx="65157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Brightside</a:t>
            </a:r>
            <a:r>
              <a:rPr lang="en-US" sz="2800" dirty="0"/>
              <a:t> – is a UBC spin-off that builds technology for brighter, and higher contrast, liquid crystal displays. </a:t>
            </a:r>
          </a:p>
          <a:p>
            <a:endParaRPr lang="en-US" sz="28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610"/>
          <a:stretch/>
        </p:blipFill>
        <p:spPr>
          <a:xfrm>
            <a:off x="7511039" y="662781"/>
            <a:ext cx="4224745" cy="235694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924561" y="3478079"/>
            <a:ext cx="92047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 years later (2007) it was sold to Dolby Labs for $28 million </a:t>
            </a:r>
          </a:p>
          <a:p>
            <a:endParaRPr lang="en-US" sz="2800" dirty="0"/>
          </a:p>
          <a:p>
            <a:r>
              <a:rPr lang="en-US" sz="2800" dirty="0"/>
              <a:t>but the company was still pre-revenue and working on its first real production prototype.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8017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47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24607" y="1457111"/>
            <a:ext cx="11503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 Friends and Family Financing</a:t>
            </a:r>
          </a:p>
          <a:p>
            <a:endParaRPr lang="en-US" sz="2800" dirty="0"/>
          </a:p>
          <a:p>
            <a:r>
              <a:rPr lang="en-US" sz="2800" dirty="0"/>
              <a:t>2. Angels</a:t>
            </a:r>
          </a:p>
          <a:p>
            <a:endParaRPr lang="en-US" sz="2800" dirty="0"/>
          </a:p>
          <a:p>
            <a:r>
              <a:rPr lang="en-US" sz="2800" dirty="0"/>
              <a:t>3. Public</a:t>
            </a:r>
          </a:p>
          <a:p>
            <a:endParaRPr lang="en-US" sz="2800" dirty="0"/>
          </a:p>
          <a:p>
            <a:r>
              <a:rPr lang="en-US" sz="2800" dirty="0"/>
              <a:t>4. Exit</a:t>
            </a:r>
          </a:p>
          <a:p>
            <a:endParaRPr lang="en-US" sz="2800" dirty="0"/>
          </a:p>
          <a:p>
            <a:r>
              <a:rPr lang="en-US" sz="2800" dirty="0"/>
              <a:t>- </a:t>
            </a:r>
            <a:r>
              <a:rPr lang="en-US" sz="2800" dirty="0" err="1"/>
              <a:t>Hostopia</a:t>
            </a:r>
            <a:r>
              <a:rPr lang="en-US" sz="2800" dirty="0"/>
              <a:t>: http://www.exits.com/blog/public-company-acquisitions-can-increase-business-value/</a:t>
            </a:r>
            <a:endParaRPr lang="en-GB" sz="28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</p:spTree>
    <p:extLst>
      <p:ext uri="{BB962C8B-B14F-4D97-AF65-F5344CB8AC3E}">
        <p14:creationId xmlns:p14="http://schemas.microsoft.com/office/powerpoint/2010/main" val="1822279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48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85216" y="3297100"/>
            <a:ext cx="65" cy="282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rgbClr val="ED2224"/>
              </a:solidFill>
              <a:effectLst/>
              <a:latin typeface="open_sansregular"/>
            </a:endParaRPr>
          </a:p>
        </p:txBody>
      </p:sp>
      <p:pic>
        <p:nvPicPr>
          <p:cNvPr id="9222" name="Picture 6" descr="Hostopia Historic Chart Jul 18 2008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0" y="2714353"/>
            <a:ext cx="47625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5687511" y="11386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600" dirty="0" err="1">
                <a:solidFill>
                  <a:srgbClr val="272727"/>
                </a:solidFill>
                <a:latin typeface="open_sansbold"/>
              </a:rPr>
              <a:t>Hostopia</a:t>
            </a:r>
            <a:endParaRPr lang="it-IT" altLang="it-IT" sz="3600" dirty="0">
              <a:solidFill>
                <a:srgbClr val="272727"/>
              </a:solidFill>
              <a:latin typeface="open_sans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3600" dirty="0">
              <a:solidFill>
                <a:srgbClr val="272727"/>
              </a:solidFill>
              <a:latin typeface="open_sans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A Toronto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based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web hosting company.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They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went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public in November of 2006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raising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$25 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million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at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$6.00 per share.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2400" dirty="0">
              <a:solidFill>
                <a:srgbClr val="000000"/>
              </a:solidFill>
              <a:latin typeface="open_sans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In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June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of 2008, a US company Deluxe Corporation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agreed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to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purchase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 the company for $10.55 per share.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100% more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than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 the stock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had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been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trading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at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Prior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to the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offer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  <a:latin typeface="open_sansregular"/>
              </a:rPr>
              <a:t>between</a:t>
            </a:r>
            <a:r>
              <a:rPr lang="it-IT" altLang="it-IT" sz="2400" dirty="0">
                <a:solidFill>
                  <a:srgbClr val="000000"/>
                </a:solidFill>
                <a:latin typeface="open_sansregular"/>
              </a:rPr>
              <a:t> $5.00 and $6.00. </a:t>
            </a:r>
            <a:endParaRPr lang="it-IT" altLang="it-IT" sz="2400" dirty="0">
              <a:solidFill>
                <a:srgbClr val="ED2224"/>
              </a:solidFill>
              <a:latin typeface="open_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24611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49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85216" y="3297100"/>
            <a:ext cx="65" cy="282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rgbClr val="ED2224"/>
              </a:solidFill>
              <a:effectLst/>
              <a:latin typeface="open_sansregular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29655" y="139270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Yahoo</a:t>
            </a:r>
          </a:p>
          <a:p>
            <a:r>
              <a:rPr lang="en-US" sz="2400" dirty="0"/>
              <a:t>Microsoft’s offer to buy Yahoo on January 31, 2008 </a:t>
            </a:r>
          </a:p>
          <a:p>
            <a:endParaRPr lang="en-US" sz="2400" dirty="0"/>
          </a:p>
          <a:p>
            <a:r>
              <a:rPr lang="en-US" sz="2400" dirty="0"/>
              <a:t>$31.00 per share a 62% premium over what the stock had been trading at.</a:t>
            </a:r>
          </a:p>
          <a:p>
            <a:endParaRPr lang="en-US" sz="2400" dirty="0"/>
          </a:p>
          <a:p>
            <a:r>
              <a:rPr lang="en-US" sz="2400" dirty="0"/>
              <a:t>As hopes for the acquisition faded, the stock dropped back to just about where it was before the announcement.</a:t>
            </a:r>
          </a:p>
        </p:txBody>
      </p:sp>
      <p:pic>
        <p:nvPicPr>
          <p:cNvPr id="10242" name="Picture 2" descr="Yahoo2008.gif (500×34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7" y="2276821"/>
            <a:ext cx="5270287" cy="36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2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002060"/>
                </a:solidFill>
              </a:rPr>
              <a:t>Issue to address for your Exit Strategy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5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r="3916" b="30437"/>
          <a:stretch/>
        </p:blipFill>
        <p:spPr>
          <a:xfrm>
            <a:off x="648930" y="1676603"/>
            <a:ext cx="11338754" cy="3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4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50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924561" y="1325563"/>
            <a:ext cx="103714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 Friends and Family Financing</a:t>
            </a:r>
          </a:p>
          <a:p>
            <a:endParaRPr lang="en-US" sz="2800" dirty="0"/>
          </a:p>
          <a:p>
            <a:r>
              <a:rPr lang="en-US" sz="2800" dirty="0"/>
              <a:t>2. Angels</a:t>
            </a:r>
          </a:p>
          <a:p>
            <a:endParaRPr lang="en-US" sz="2800" dirty="0"/>
          </a:p>
          <a:p>
            <a:r>
              <a:rPr lang="en-US" sz="2800" dirty="0"/>
              <a:t>3. Venture Capital Series A</a:t>
            </a:r>
          </a:p>
          <a:p>
            <a:endParaRPr lang="en-US" sz="2800" dirty="0"/>
          </a:p>
          <a:p>
            <a:r>
              <a:rPr lang="en-US" sz="2800" dirty="0"/>
              <a:t>4. Exit</a:t>
            </a:r>
          </a:p>
          <a:p>
            <a:endParaRPr lang="en-US" sz="2800" dirty="0"/>
          </a:p>
          <a:p>
            <a:r>
              <a:rPr lang="en-US" sz="2800" dirty="0"/>
              <a:t>Supercomputing giant Cray acquiring </a:t>
            </a:r>
            <a:r>
              <a:rPr lang="en-US" sz="2800" dirty="0" err="1"/>
              <a:t>OctigaBay</a:t>
            </a:r>
            <a:r>
              <a:rPr lang="en-US" sz="2800" dirty="0"/>
              <a:t> high-performance computing (HPC) market: </a:t>
            </a:r>
            <a:r>
              <a:rPr lang="en-US" sz="2000" dirty="0"/>
              <a:t>http://www.technewsworld.com/story/32987.html</a:t>
            </a:r>
            <a:endParaRPr lang="en-GB" sz="2800" dirty="0"/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</p:spTree>
    <p:extLst>
      <p:ext uri="{BB962C8B-B14F-4D97-AF65-F5344CB8AC3E}">
        <p14:creationId xmlns:p14="http://schemas.microsoft.com/office/powerpoint/2010/main" val="285959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51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245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002060"/>
                </a:solidFill>
              </a:rPr>
              <a:t>Example</a:t>
            </a:r>
            <a:r>
              <a:rPr lang="it-IT" b="1" dirty="0">
                <a:solidFill>
                  <a:srgbClr val="002060"/>
                </a:solidFill>
              </a:rPr>
              <a:t> of Exit </a:t>
            </a:r>
            <a:r>
              <a:rPr lang="it-IT" b="1" dirty="0" err="1">
                <a:solidFill>
                  <a:srgbClr val="002060"/>
                </a:solidFill>
              </a:rPr>
              <a:t>Strategies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7440270" y="642349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/>
              <a:t>http://www.angelblog.net/Examples_of_Exit_Strategies.html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84" y="1547445"/>
            <a:ext cx="2738436" cy="197422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054123" y="171221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open_sansregular"/>
              </a:rPr>
              <a:t>OctigaBay</a:t>
            </a:r>
            <a:r>
              <a:rPr lang="en-US" sz="2800" dirty="0">
                <a:solidFill>
                  <a:srgbClr val="000000"/>
                </a:solidFill>
                <a:latin typeface="open_sansregular"/>
              </a:rPr>
              <a:t> – was a Vancouver company, founded in 2001, that developed an innovative, high-performance computing system based on Linux and AMD processors. </a:t>
            </a:r>
          </a:p>
          <a:p>
            <a:endParaRPr lang="en-US" sz="2800" dirty="0">
              <a:solidFill>
                <a:srgbClr val="000000"/>
              </a:solidFill>
              <a:latin typeface="open_sansregular"/>
            </a:endParaRPr>
          </a:p>
          <a:p>
            <a:r>
              <a:rPr lang="en-US" sz="2800" dirty="0">
                <a:solidFill>
                  <a:srgbClr val="000000"/>
                </a:solidFill>
                <a:latin typeface="open_sansregular"/>
              </a:rPr>
              <a:t>It was acquired by Cray in February 2004 for $115 million – three years after founding.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9543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960683"/>
            <a:ext cx="9144000" cy="10393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Thank you!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/>
          <a:lstStyle/>
          <a:p>
            <a:r>
              <a:rPr lang="en-GB" dirty="0"/>
              <a:t>Brought to you by 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Find me at: anna.reale@inf.elte.hu</a:t>
            </a:r>
          </a:p>
        </p:txBody>
      </p:sp>
    </p:spTree>
    <p:extLst>
      <p:ext uri="{BB962C8B-B14F-4D97-AF65-F5344CB8AC3E}">
        <p14:creationId xmlns:p14="http://schemas.microsoft.com/office/powerpoint/2010/main" val="161654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002060"/>
                </a:solidFill>
              </a:rPr>
              <a:t>Issue to address for your Exit Strategy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6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6" y="1428493"/>
            <a:ext cx="11244105" cy="51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Strategy: Sell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7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1203028"/>
            <a:ext cx="3429000" cy="18192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36925"/>
            <a:ext cx="11125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Strategy: Sell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8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" y="1579731"/>
            <a:ext cx="3438525" cy="184785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3" y="4242870"/>
            <a:ext cx="11001375" cy="20574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" y="3696118"/>
            <a:ext cx="108108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8930" y="-164553"/>
            <a:ext cx="997217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Exit Strategy: Sell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defRPr/>
              </a:pPr>
              <a:t>9</a:t>
            </a:fld>
            <a:r>
              <a:rPr lang="en-US">
                <a:solidFill>
                  <a:srgbClr val="FFFFFF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57" y="3696118"/>
            <a:ext cx="10810875" cy="6096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7" y="1512050"/>
            <a:ext cx="3429000" cy="1905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4278158"/>
            <a:ext cx="10839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1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15268</TotalTime>
  <Words>1675</Words>
  <Application>Microsoft Office PowerPoint</Application>
  <PresentationFormat>Widescreen</PresentationFormat>
  <Paragraphs>364</Paragraphs>
  <Slides>52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open_sansbold</vt:lpstr>
      <vt:lpstr>open_sansregular</vt:lpstr>
      <vt:lpstr>Tema di Office</vt:lpstr>
      <vt:lpstr>Planning the future:  Exit Strategies</vt:lpstr>
      <vt:lpstr>Exit Strategy</vt:lpstr>
      <vt:lpstr>Exit Strategy</vt:lpstr>
      <vt:lpstr>Exit Strategy</vt:lpstr>
      <vt:lpstr>Issue to address for your Exit Strategy</vt:lpstr>
      <vt:lpstr>Issue to address for your Exit Strategy</vt:lpstr>
      <vt:lpstr>Exit Strategy: Sell </vt:lpstr>
      <vt:lpstr>Exit Strategy: Sell </vt:lpstr>
      <vt:lpstr>Exit Strategy: Sell </vt:lpstr>
      <vt:lpstr>Exit Strategy: Stay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Reale</dc:creator>
  <cp:lastModifiedBy>Reale Anna</cp:lastModifiedBy>
  <cp:revision>621</cp:revision>
  <cp:lastPrinted>2016-09-20T07:04:10Z</cp:lastPrinted>
  <dcterms:created xsi:type="dcterms:W3CDTF">2016-09-13T09:25:19Z</dcterms:created>
  <dcterms:modified xsi:type="dcterms:W3CDTF">2017-05-09T06:38:49Z</dcterms:modified>
</cp:coreProperties>
</file>